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30"/>
  </p:notesMasterIdLst>
  <p:sldIdLst>
    <p:sldId id="259" r:id="rId5"/>
    <p:sldId id="311" r:id="rId6"/>
    <p:sldId id="312" r:id="rId7"/>
    <p:sldId id="313" r:id="rId8"/>
    <p:sldId id="317" r:id="rId9"/>
    <p:sldId id="316" r:id="rId10"/>
    <p:sldId id="315" r:id="rId11"/>
    <p:sldId id="329" r:id="rId12"/>
    <p:sldId id="328" r:id="rId13"/>
    <p:sldId id="327" r:id="rId14"/>
    <p:sldId id="326" r:id="rId15"/>
    <p:sldId id="325" r:id="rId16"/>
    <p:sldId id="324" r:id="rId17"/>
    <p:sldId id="323" r:id="rId18"/>
    <p:sldId id="322" r:id="rId19"/>
    <p:sldId id="319" r:id="rId20"/>
    <p:sldId id="314" r:id="rId21"/>
    <p:sldId id="262" r:id="rId22"/>
    <p:sldId id="263" r:id="rId23"/>
    <p:sldId id="265" r:id="rId24"/>
    <p:sldId id="267" r:id="rId25"/>
    <p:sldId id="268" r:id="rId26"/>
    <p:sldId id="269" r:id="rId27"/>
    <p:sldId id="270" r:id="rId28"/>
    <p:sldId id="271"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C0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92" autoAdjust="0"/>
    <p:restoredTop sz="94660"/>
  </p:normalViewPr>
  <p:slideViewPr>
    <p:cSldViewPr snapToGrid="0">
      <p:cViewPr varScale="1">
        <p:scale>
          <a:sx n="114" d="100"/>
          <a:sy n="114" d="100"/>
        </p:scale>
        <p:origin x="186" y="10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8" Type="http://schemas.openxmlformats.org/officeDocument/2006/relationships/slide" Target="slides/slide4.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8B987B-6643-43AA-9B56-509B80CCD0F3}" type="datetimeFigureOut">
              <a:rPr lang="en-US" smtClean="0"/>
              <a:t>5/17/2023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0D42F3-CDD5-4B19-B3DB-7C5223465AF0}" type="slidenum">
              <a:rPr lang="en-US" smtClean="0"/>
              <a:t>‹#›</a:t>
            </a:fld>
            <a:endParaRPr lang="en-US" dirty="0"/>
          </a:p>
        </p:txBody>
      </p:sp>
    </p:spTree>
    <p:extLst>
      <p:ext uri="{BB962C8B-B14F-4D97-AF65-F5344CB8AC3E}">
        <p14:creationId xmlns:p14="http://schemas.microsoft.com/office/powerpoint/2010/main" val="4810580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C2F5248-46FB-4B21-86CC-193094DCEFA0}" type="datetime1">
              <a:rPr lang="en-US" smtClean="0"/>
              <a:t>5/17/2023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3D1CC9A-5A1F-4B55-A065-BB4E65346D4D}" type="datetime1">
              <a:rPr lang="en-US" smtClean="0"/>
              <a:t>5/17/2023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F9D0E3-2BD6-4254-82D0-8E1441667E33}" type="datetime1">
              <a:rPr lang="en-US" smtClean="0"/>
              <a:t>5/17/2023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A4BCEC5-CE1B-4617-82D6-65BD0F5B07A5}" type="datetime1">
              <a:rPr lang="en-US" smtClean="0"/>
              <a:t>5/17/2023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smtClean="0"/>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40011BD-7957-4CF3-8BCA-9A385F7F00A0}" type="datetime1">
              <a:rPr lang="en-US" smtClean="0"/>
              <a:t>5/17/2023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14D1E35-9E29-4BA2-8650-B8DF2FB8418A}" type="datetime1">
              <a:rPr lang="en-US" smtClean="0"/>
              <a:t>5/17/2023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30E36BE-4641-4FC6-BB34-6A020DAA3E16}" type="datetime1">
              <a:rPr lang="en-US" smtClean="0"/>
              <a:t>5/17/2023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E3F94D2-0D2E-4C87-8168-ED920BF6FA52}" type="datetime1">
              <a:rPr lang="en-US" smtClean="0"/>
              <a:t>5/17/2023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1893852E-F5CF-4AEE-8E73-07BBAD90892A}" type="datetime1">
              <a:rPr lang="en-US" smtClean="0"/>
              <a:t>5/17/2023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6DCBE78-9AC4-4210-8A68-53918CCA97CC}" type="datetime1">
              <a:rPr lang="en-US" smtClean="0"/>
              <a:t>5/17/2023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F9BF09E-DD05-437F-9F41-BFC11A888A78}" type="datetime1">
              <a:rPr lang="en-US" smtClean="0"/>
              <a:t>5/17/2023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C3E312BF-6E7B-46F2-B83A-98982FB970FA}" type="datetime1">
              <a:rPr lang="en-US" smtClean="0"/>
              <a:t>5/17/2023</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hyperlink" Target="https://www.kaggle.com/datasets/camnugent/ufo-sightings-around-the-world"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2D3C9CC-F0AD-4F56-9B0F-18ED29C3B4C9}"/>
              </a:ext>
            </a:extLst>
          </p:cNvPr>
          <p:cNvSpPr>
            <a:spLocks noGrp="1"/>
          </p:cNvSpPr>
          <p:nvPr>
            <p:ph type="ctrTitle"/>
          </p:nvPr>
        </p:nvSpPr>
        <p:spPr>
          <a:xfrm>
            <a:off x="1547566" y="1524000"/>
            <a:ext cx="9577634" cy="4675464"/>
          </a:xfrm>
        </p:spPr>
        <p:txBody>
          <a:bodyPr>
            <a:normAutofit/>
          </a:bodyPr>
          <a:lstStyle/>
          <a:p>
            <a:pPr algn="l"/>
            <a:r>
              <a:rPr lang="en-US" sz="8000" dirty="0" smtClean="0"/>
              <a:t>	UFO Sightings</a:t>
            </a:r>
            <a:endParaRPr lang="en-US" sz="8000" dirty="0"/>
          </a:p>
        </p:txBody>
      </p:sp>
      <p:sp>
        <p:nvSpPr>
          <p:cNvPr id="3" name="Subtitle 2">
            <a:extLst>
              <a:ext uri="{FF2B5EF4-FFF2-40B4-BE49-F238E27FC236}">
                <a16:creationId xmlns:a16="http://schemas.microsoft.com/office/drawing/2014/main" id="{F5138C4F-5ED7-4B74-B0C6-2DF6DC04F194}"/>
              </a:ext>
            </a:extLst>
          </p:cNvPr>
          <p:cNvSpPr>
            <a:spLocks noGrp="1"/>
          </p:cNvSpPr>
          <p:nvPr>
            <p:ph type="subTitle" idx="1"/>
          </p:nvPr>
        </p:nvSpPr>
        <p:spPr>
          <a:xfrm>
            <a:off x="2244137" y="3116411"/>
            <a:ext cx="7341338" cy="2708418"/>
          </a:xfrm>
        </p:spPr>
        <p:txBody>
          <a:bodyPr>
            <a:normAutofit fontScale="92500" lnSpcReduction="10000"/>
          </a:bodyPr>
          <a:lstStyle/>
          <a:p>
            <a:pPr algn="l"/>
            <a:r>
              <a:rPr lang="en-US" sz="2800" dirty="0" smtClean="0"/>
              <a:t>		     </a:t>
            </a:r>
            <a:r>
              <a:rPr lang="en-US" sz="2800" b="1" dirty="0" smtClean="0">
                <a:solidFill>
                  <a:schemeClr val="bg2"/>
                </a:solidFill>
                <a:effectLst>
                  <a:outerShdw blurRad="38100" dist="38100" dir="2700000" algn="tl">
                    <a:srgbClr val="000000">
                      <a:alpha val="43137"/>
                    </a:srgbClr>
                  </a:outerShdw>
                </a:effectLst>
              </a:rPr>
              <a:t>Team Tenacious: </a:t>
            </a:r>
          </a:p>
          <a:p>
            <a:pPr algn="l"/>
            <a:r>
              <a:rPr lang="en-US" sz="2800" dirty="0">
                <a:solidFill>
                  <a:schemeClr val="bg2"/>
                </a:solidFill>
              </a:rPr>
              <a:t>	</a:t>
            </a:r>
            <a:r>
              <a:rPr lang="en-US" sz="2800" dirty="0" smtClean="0">
                <a:solidFill>
                  <a:schemeClr val="bg2"/>
                </a:solidFill>
              </a:rPr>
              <a:t>		</a:t>
            </a:r>
            <a:r>
              <a:rPr lang="en-US" sz="1900" i="1" dirty="0" smtClean="0">
                <a:solidFill>
                  <a:schemeClr val="bg2"/>
                </a:solidFill>
              </a:rPr>
              <a:t>Abi Chambers </a:t>
            </a:r>
          </a:p>
          <a:p>
            <a:pPr algn="l"/>
            <a:r>
              <a:rPr lang="en-US" sz="1900" i="1" dirty="0" smtClean="0">
                <a:solidFill>
                  <a:schemeClr val="bg2"/>
                </a:solidFill>
              </a:rPr>
              <a:t>			Alejandro Perez </a:t>
            </a:r>
          </a:p>
          <a:p>
            <a:pPr algn="l"/>
            <a:r>
              <a:rPr lang="en-US" sz="1900" i="1" dirty="0" smtClean="0">
                <a:solidFill>
                  <a:schemeClr val="bg2"/>
                </a:solidFill>
              </a:rPr>
              <a:t>			Carlos De La Rosa </a:t>
            </a:r>
          </a:p>
          <a:p>
            <a:pPr algn="l"/>
            <a:r>
              <a:rPr lang="en-US" sz="1900" i="1" dirty="0" smtClean="0">
                <a:solidFill>
                  <a:schemeClr val="bg2"/>
                </a:solidFill>
              </a:rPr>
              <a:t>			Ann Ly </a:t>
            </a:r>
            <a:endParaRPr lang="en-US" sz="1900" i="1" dirty="0">
              <a:solidFill>
                <a:schemeClr val="bg2"/>
              </a:solidFill>
            </a:endParaRPr>
          </a:p>
        </p:txBody>
      </p:sp>
    </p:spTree>
    <p:extLst>
      <p:ext uri="{BB962C8B-B14F-4D97-AF65-F5344CB8AC3E}">
        <p14:creationId xmlns:p14="http://schemas.microsoft.com/office/powerpoint/2010/main" val="4125624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Tree>
    <p:extLst>
      <p:ext uri="{BB962C8B-B14F-4D97-AF65-F5344CB8AC3E}">
        <p14:creationId xmlns:p14="http://schemas.microsoft.com/office/powerpoint/2010/main" val="904522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Tree>
    <p:extLst>
      <p:ext uri="{BB962C8B-B14F-4D97-AF65-F5344CB8AC3E}">
        <p14:creationId xmlns:p14="http://schemas.microsoft.com/office/powerpoint/2010/main" val="1994954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Tree>
    <p:extLst>
      <p:ext uri="{BB962C8B-B14F-4D97-AF65-F5344CB8AC3E}">
        <p14:creationId xmlns:p14="http://schemas.microsoft.com/office/powerpoint/2010/main" val="3351377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Tree>
    <p:extLst>
      <p:ext uri="{BB962C8B-B14F-4D97-AF65-F5344CB8AC3E}">
        <p14:creationId xmlns:p14="http://schemas.microsoft.com/office/powerpoint/2010/main" val="2184893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
        <p:nvSpPr>
          <p:cNvPr id="3" name="TextBox 2"/>
          <p:cNvSpPr txBox="1"/>
          <p:nvPr/>
        </p:nvSpPr>
        <p:spPr>
          <a:xfrm>
            <a:off x="3028426" y="318782"/>
            <a:ext cx="5176007" cy="707886"/>
          </a:xfrm>
          <a:prstGeom prst="rect">
            <a:avLst/>
          </a:prstGeom>
          <a:noFill/>
        </p:spPr>
        <p:txBody>
          <a:bodyPr wrap="square" rtlCol="0">
            <a:spAutoFit/>
          </a:bodyPr>
          <a:lstStyle/>
          <a:p>
            <a:r>
              <a:rPr lang="en-US" dirty="0" smtClean="0"/>
              <a:t>	</a:t>
            </a:r>
            <a:r>
              <a:rPr lang="en-US" sz="4000" dirty="0" smtClean="0"/>
              <a:t>Regression </a:t>
            </a:r>
            <a:endParaRPr lang="en-US" sz="4000" dirty="0"/>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4591" y="1651246"/>
            <a:ext cx="6957288" cy="4174373"/>
          </a:xfrm>
          <a:prstGeom prst="rect">
            <a:avLst/>
          </a:prstGeom>
        </p:spPr>
      </p:pic>
      <p:sp>
        <p:nvSpPr>
          <p:cNvPr id="4" name="TextBox 3"/>
          <p:cNvSpPr txBox="1"/>
          <p:nvPr/>
        </p:nvSpPr>
        <p:spPr>
          <a:xfrm>
            <a:off x="8683204" y="1818687"/>
            <a:ext cx="2759978" cy="2862322"/>
          </a:xfrm>
          <a:prstGeom prst="rect">
            <a:avLst/>
          </a:prstGeom>
          <a:noFill/>
        </p:spPr>
        <p:txBody>
          <a:bodyPr wrap="square" rtlCol="0">
            <a:spAutoFit/>
          </a:bodyPr>
          <a:lstStyle/>
          <a:p>
            <a:r>
              <a:rPr lang="en-US" dirty="0" smtClean="0"/>
              <a:t>This is a scatter plot between length of encounters vs. the Latitude. The r2 value turned out to be .00000248 which means there is zero (0) correlation between the latitude and the encounter time. </a:t>
            </a:r>
            <a:endParaRPr lang="en-US" dirty="0"/>
          </a:p>
        </p:txBody>
      </p:sp>
    </p:spTree>
    <p:extLst>
      <p:ext uri="{BB962C8B-B14F-4D97-AF65-F5344CB8AC3E}">
        <p14:creationId xmlns:p14="http://schemas.microsoft.com/office/powerpoint/2010/main" val="38723020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
        <p:nvSpPr>
          <p:cNvPr id="3" name="TextBox 2"/>
          <p:cNvSpPr txBox="1"/>
          <p:nvPr/>
        </p:nvSpPr>
        <p:spPr>
          <a:xfrm>
            <a:off x="1644242" y="402672"/>
            <a:ext cx="8825219" cy="369332"/>
          </a:xfrm>
          <a:prstGeom prst="rect">
            <a:avLst/>
          </a:prstGeom>
          <a:noFill/>
        </p:spPr>
        <p:txBody>
          <a:bodyPr wrap="square" rtlCol="0">
            <a:spAutoFit/>
          </a:bodyPr>
          <a:lstStyle/>
          <a:p>
            <a:r>
              <a:rPr lang="en-US" dirty="0" smtClean="0"/>
              <a:t>This is a scatterplot between Longitude vs. Length of Encounters  </a:t>
            </a: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07822" y="1362335"/>
            <a:ext cx="6870593" cy="4122356"/>
          </a:xfrm>
          <a:prstGeom prst="rect">
            <a:avLst/>
          </a:prstGeom>
        </p:spPr>
      </p:pic>
    </p:spTree>
    <p:extLst>
      <p:ext uri="{BB962C8B-B14F-4D97-AF65-F5344CB8AC3E}">
        <p14:creationId xmlns:p14="http://schemas.microsoft.com/office/powerpoint/2010/main" val="28928919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Tree>
    <p:extLst>
      <p:ext uri="{BB962C8B-B14F-4D97-AF65-F5344CB8AC3E}">
        <p14:creationId xmlns:p14="http://schemas.microsoft.com/office/powerpoint/2010/main" val="10979187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p:cNvPicPr>
            <a:picLocks noChangeAspect="1"/>
          </p:cNvPicPr>
          <p:nvPr/>
        </p:nvPicPr>
        <p:blipFill>
          <a:blip r:embed="rId4"/>
          <a:stretch>
            <a:fillRect/>
          </a:stretch>
        </p:blipFill>
        <p:spPr>
          <a:xfrm>
            <a:off x="1055293" y="2782110"/>
            <a:ext cx="9938999" cy="700826"/>
          </a:xfrm>
          <a:prstGeom prst="rect">
            <a:avLst/>
          </a:prstGeom>
        </p:spPr>
      </p:pic>
      <p:sp>
        <p:nvSpPr>
          <p:cNvPr id="2" name="TextBox 1"/>
          <p:cNvSpPr txBox="1"/>
          <p:nvPr/>
        </p:nvSpPr>
        <p:spPr>
          <a:xfrm>
            <a:off x="2514715" y="604007"/>
            <a:ext cx="7040346" cy="1046440"/>
          </a:xfrm>
          <a:prstGeom prst="rect">
            <a:avLst/>
          </a:prstGeom>
          <a:noFill/>
        </p:spPr>
        <p:txBody>
          <a:bodyPr wrap="square" rtlCol="0">
            <a:spAutoFit/>
          </a:bodyPr>
          <a:lstStyle/>
          <a:p>
            <a:r>
              <a:rPr lang="en-US" dirty="0" smtClean="0"/>
              <a:t>			</a:t>
            </a:r>
          </a:p>
          <a:p>
            <a:r>
              <a:rPr lang="en-US" sz="4400" dirty="0"/>
              <a:t>	</a:t>
            </a:r>
            <a:r>
              <a:rPr lang="en-US" sz="4400" dirty="0" smtClean="0"/>
              <a:t>			Color Palette </a:t>
            </a:r>
            <a:endParaRPr lang="en-US" sz="4400" dirty="0"/>
          </a:p>
        </p:txBody>
      </p:sp>
    </p:spTree>
    <p:extLst>
      <p:ext uri="{BB962C8B-B14F-4D97-AF65-F5344CB8AC3E}">
        <p14:creationId xmlns:p14="http://schemas.microsoft.com/office/powerpoint/2010/main" val="9772813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3991" y="685794"/>
            <a:ext cx="9144018" cy="5486411"/>
          </a:xfrm>
          <a:prstGeom prst="rect">
            <a:avLst/>
          </a:prstGeom>
        </p:spPr>
      </p:pic>
    </p:spTree>
    <p:extLst>
      <p:ext uri="{BB962C8B-B14F-4D97-AF65-F5344CB8AC3E}">
        <p14:creationId xmlns:p14="http://schemas.microsoft.com/office/powerpoint/2010/main" val="2471480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9914" y="1234435"/>
            <a:ext cx="5852172" cy="4389129"/>
          </a:xfrm>
          <a:prstGeom prst="rect">
            <a:avLst/>
          </a:prstGeom>
        </p:spPr>
      </p:pic>
    </p:spTree>
    <p:extLst>
      <p:ext uri="{BB962C8B-B14F-4D97-AF65-F5344CB8AC3E}">
        <p14:creationId xmlns:p14="http://schemas.microsoft.com/office/powerpoint/2010/main" val="1607917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916554" y="1014283"/>
            <a:ext cx="10896505" cy="2769989"/>
          </a:xfrm>
          <a:prstGeom prst="rect">
            <a:avLst/>
          </a:prstGeom>
          <a:noFill/>
        </p:spPr>
        <p:txBody>
          <a:bodyPr wrap="square" rtlCol="0">
            <a:spAutoFit/>
          </a:bodyPr>
          <a:lstStyle/>
          <a:p>
            <a:r>
              <a:rPr lang="en-US" dirty="0" smtClean="0"/>
              <a:t>					</a:t>
            </a:r>
            <a:r>
              <a:rPr lang="en-US" sz="4800" dirty="0" smtClean="0"/>
              <a:t>PROJECT PROPOSAL: </a:t>
            </a:r>
          </a:p>
          <a:p>
            <a:endParaRPr lang="en-US" dirty="0"/>
          </a:p>
          <a:p>
            <a:r>
              <a:rPr lang="en-US" dirty="0" smtClean="0"/>
              <a:t>	</a:t>
            </a:r>
          </a:p>
          <a:p>
            <a:endParaRPr lang="en-US" dirty="0"/>
          </a:p>
          <a:p>
            <a:endParaRPr lang="en-US" dirty="0" smtClean="0"/>
          </a:p>
          <a:p>
            <a:r>
              <a:rPr lang="en-US" sz="5400" dirty="0" smtClean="0">
                <a:solidFill>
                  <a:srgbClr val="C00000"/>
                </a:solidFill>
              </a:rPr>
              <a:t>UFO Sightings in the United States </a:t>
            </a:r>
            <a:endParaRPr lang="en-US" sz="5400" dirty="0">
              <a:solidFill>
                <a:srgbClr val="C00000"/>
              </a:solidFill>
            </a:endParaRPr>
          </a:p>
        </p:txBody>
      </p:sp>
      <p:pic>
        <p:nvPicPr>
          <p:cNvPr id="14" name="Picture 13"/>
          <p:cNvPicPr>
            <a:picLocks noChangeAspect="1"/>
          </p:cNvPicPr>
          <p:nvPr/>
        </p:nvPicPr>
        <p:blipFill>
          <a:blip r:embed="rId4"/>
          <a:stretch>
            <a:fillRect/>
          </a:stretch>
        </p:blipFill>
        <p:spPr>
          <a:xfrm>
            <a:off x="3815165" y="3694670"/>
            <a:ext cx="5736607" cy="3011718"/>
          </a:xfrm>
          <a:prstGeom prst="rect">
            <a:avLst/>
          </a:prstGeom>
        </p:spPr>
      </p:pic>
    </p:spTree>
    <p:extLst>
      <p:ext uri="{BB962C8B-B14F-4D97-AF65-F5344CB8AC3E}">
        <p14:creationId xmlns:p14="http://schemas.microsoft.com/office/powerpoint/2010/main" val="25615063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3991" y="685794"/>
            <a:ext cx="9144018" cy="5486411"/>
          </a:xfrm>
          <a:prstGeom prst="rect">
            <a:avLst/>
          </a:prstGeom>
        </p:spPr>
      </p:pic>
    </p:spTree>
    <p:extLst>
      <p:ext uri="{BB962C8B-B14F-4D97-AF65-F5344CB8AC3E}">
        <p14:creationId xmlns:p14="http://schemas.microsoft.com/office/powerpoint/2010/main" val="37899293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95369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89" y="685794"/>
            <a:ext cx="10972822" cy="5486411"/>
          </a:xfrm>
          <a:prstGeom prst="rect">
            <a:avLst/>
          </a:prstGeom>
        </p:spPr>
      </p:pic>
    </p:spTree>
    <p:extLst>
      <p:ext uri="{BB962C8B-B14F-4D97-AF65-F5344CB8AC3E}">
        <p14:creationId xmlns:p14="http://schemas.microsoft.com/office/powerpoint/2010/main" val="38257645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261" y="123732"/>
            <a:ext cx="3820497" cy="2292298"/>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2250" y="123732"/>
            <a:ext cx="3820496" cy="229229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2078" y="118294"/>
            <a:ext cx="3829561" cy="2297736"/>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1261" y="2416030"/>
            <a:ext cx="3719118" cy="2231471"/>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44352" y="2141291"/>
            <a:ext cx="4177016" cy="2506210"/>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21367" y="2433853"/>
            <a:ext cx="3689413" cy="2213648"/>
          </a:xfrm>
          <a:prstGeom prst="rect">
            <a:avLst/>
          </a:prstGeom>
        </p:spPr>
      </p:pic>
    </p:spTree>
    <p:extLst>
      <p:ext uri="{BB962C8B-B14F-4D97-AF65-F5344CB8AC3E}">
        <p14:creationId xmlns:p14="http://schemas.microsoft.com/office/powerpoint/2010/main" val="17869051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6564" y="662729"/>
            <a:ext cx="8783564" cy="5638257"/>
          </a:xfrm>
          <a:prstGeom prst="rect">
            <a:avLst/>
          </a:prstGeom>
        </p:spPr>
      </p:pic>
    </p:spTree>
    <p:extLst>
      <p:ext uri="{BB962C8B-B14F-4D97-AF65-F5344CB8AC3E}">
        <p14:creationId xmlns:p14="http://schemas.microsoft.com/office/powerpoint/2010/main" val="748108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5120" y="177422"/>
            <a:ext cx="8096502" cy="6072376"/>
          </a:xfrm>
          <a:prstGeom prst="rect">
            <a:avLst/>
          </a:prstGeom>
        </p:spPr>
      </p:pic>
    </p:spTree>
    <p:extLst>
      <p:ext uri="{BB962C8B-B14F-4D97-AF65-F5344CB8AC3E}">
        <p14:creationId xmlns:p14="http://schemas.microsoft.com/office/powerpoint/2010/main" val="3938723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3558746" y="605481"/>
            <a:ext cx="6091881" cy="584775"/>
          </a:xfrm>
          <a:prstGeom prst="rect">
            <a:avLst/>
          </a:prstGeom>
          <a:noFill/>
        </p:spPr>
        <p:txBody>
          <a:bodyPr wrap="square" rtlCol="0">
            <a:spAutoFit/>
          </a:bodyPr>
          <a:lstStyle/>
          <a:p>
            <a:r>
              <a:rPr lang="en-US" dirty="0" smtClean="0"/>
              <a:t>				</a:t>
            </a:r>
            <a:r>
              <a:rPr lang="en-US" sz="3200" dirty="0" smtClean="0"/>
              <a:t>DATASET</a:t>
            </a:r>
            <a:endParaRPr lang="en-US" sz="3200" dirty="0"/>
          </a:p>
        </p:txBody>
      </p:sp>
      <p:sp>
        <p:nvSpPr>
          <p:cNvPr id="3" name="TextBox 2"/>
          <p:cNvSpPr txBox="1"/>
          <p:nvPr/>
        </p:nvSpPr>
        <p:spPr>
          <a:xfrm>
            <a:off x="1547567" y="1505885"/>
            <a:ext cx="10203709" cy="3970318"/>
          </a:xfrm>
          <a:prstGeom prst="rect">
            <a:avLst/>
          </a:prstGeom>
          <a:noFill/>
        </p:spPr>
        <p:txBody>
          <a:bodyPr wrap="square" rtlCol="0">
            <a:spAutoFit/>
          </a:bodyPr>
          <a:lstStyle/>
          <a:p>
            <a:r>
              <a:rPr lang="en-US" sz="3600" b="1" dirty="0">
                <a:solidFill>
                  <a:schemeClr val="bg2"/>
                </a:solidFill>
                <a:hlinkClick r:id="rId4"/>
              </a:rPr>
              <a:t>https://www.kaggle.com/datasets/camnugent/ufo-sightings-around-the-world</a:t>
            </a:r>
            <a:endParaRPr lang="en-US" sz="3600" dirty="0">
              <a:solidFill>
                <a:schemeClr val="bg2"/>
              </a:solidFill>
            </a:endParaRPr>
          </a:p>
          <a:p>
            <a:endParaRPr lang="en-US" sz="3600" b="1" dirty="0" smtClean="0">
              <a:solidFill>
                <a:schemeClr val="bg2"/>
              </a:solidFill>
            </a:endParaRPr>
          </a:p>
          <a:p>
            <a:r>
              <a:rPr lang="en-US" sz="3600" b="1" dirty="0" smtClean="0">
                <a:solidFill>
                  <a:schemeClr val="bg2"/>
                </a:solidFill>
              </a:rPr>
              <a:t>We </a:t>
            </a:r>
            <a:r>
              <a:rPr lang="en-US" sz="3600" b="1" dirty="0">
                <a:solidFill>
                  <a:schemeClr val="bg2"/>
                </a:solidFill>
              </a:rPr>
              <a:t>chose a </a:t>
            </a:r>
            <a:r>
              <a:rPr lang="en-US" sz="3600" b="1" dirty="0" smtClean="0">
                <a:solidFill>
                  <a:schemeClr val="bg2"/>
                </a:solidFill>
              </a:rPr>
              <a:t>dataset </a:t>
            </a:r>
            <a:r>
              <a:rPr lang="en-US" sz="3600" b="1" dirty="0">
                <a:solidFill>
                  <a:schemeClr val="bg2"/>
                </a:solidFill>
              </a:rPr>
              <a:t>that we could have fun with, but also keep in our portfolios and freely share with a potential employer.</a:t>
            </a:r>
            <a:endParaRPr lang="en-US" sz="3600" dirty="0">
              <a:solidFill>
                <a:schemeClr val="bg2"/>
              </a:solidFill>
            </a:endParaRPr>
          </a:p>
          <a:p>
            <a:endParaRPr lang="en-US" sz="3600" dirty="0">
              <a:solidFill>
                <a:schemeClr val="bg2"/>
              </a:solidFill>
            </a:endParaRPr>
          </a:p>
        </p:txBody>
      </p:sp>
    </p:spTree>
    <p:extLst>
      <p:ext uri="{BB962C8B-B14F-4D97-AF65-F5344CB8AC3E}">
        <p14:creationId xmlns:p14="http://schemas.microsoft.com/office/powerpoint/2010/main" val="175374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3966519" y="518984"/>
            <a:ext cx="5696465" cy="769441"/>
          </a:xfrm>
          <a:prstGeom prst="rect">
            <a:avLst/>
          </a:prstGeom>
          <a:noFill/>
        </p:spPr>
        <p:txBody>
          <a:bodyPr wrap="square" rtlCol="0">
            <a:spAutoFit/>
          </a:bodyPr>
          <a:lstStyle/>
          <a:p>
            <a:r>
              <a:rPr lang="en-US" sz="4400" dirty="0" smtClean="0"/>
              <a:t>INSPIRATION </a:t>
            </a:r>
            <a:endParaRPr lang="en-US" sz="4400" dirty="0"/>
          </a:p>
        </p:txBody>
      </p:sp>
      <p:sp>
        <p:nvSpPr>
          <p:cNvPr id="3" name="TextBox 2"/>
          <p:cNvSpPr txBox="1"/>
          <p:nvPr/>
        </p:nvSpPr>
        <p:spPr>
          <a:xfrm>
            <a:off x="1643449" y="1853514"/>
            <a:ext cx="9304637" cy="3046988"/>
          </a:xfrm>
          <a:prstGeom prst="rect">
            <a:avLst/>
          </a:prstGeom>
          <a:noFill/>
        </p:spPr>
        <p:txBody>
          <a:bodyPr wrap="square" rtlCol="0">
            <a:spAutoFit/>
          </a:bodyPr>
          <a:lstStyle/>
          <a:p>
            <a:r>
              <a:rPr lang="en-US" sz="3200" b="1">
                <a:solidFill>
                  <a:schemeClr val="bg2"/>
                </a:solidFill>
              </a:rPr>
              <a:t>The most popular codes on Kaggle used that data in correspondence with meteorite landings and releases of popular movies. Most EDA’s closely resemble the type of analysis that we have done (locations, trends across year, types of UFO shapes).</a:t>
            </a:r>
            <a:endParaRPr lang="en-US" sz="3200">
              <a:solidFill>
                <a:schemeClr val="bg2"/>
              </a:solidFill>
            </a:endParaRPr>
          </a:p>
        </p:txBody>
      </p:sp>
    </p:spTree>
    <p:extLst>
      <p:ext uri="{BB962C8B-B14F-4D97-AF65-F5344CB8AC3E}">
        <p14:creationId xmlns:p14="http://schemas.microsoft.com/office/powerpoint/2010/main" val="199644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1680519" y="852616"/>
            <a:ext cx="7820951" cy="769441"/>
          </a:xfrm>
          <a:prstGeom prst="rect">
            <a:avLst/>
          </a:prstGeom>
          <a:noFill/>
        </p:spPr>
        <p:txBody>
          <a:bodyPr wrap="square" rtlCol="0">
            <a:spAutoFit/>
          </a:bodyPr>
          <a:lstStyle/>
          <a:p>
            <a:r>
              <a:rPr lang="en-US" sz="4400" dirty="0" smtClean="0"/>
              <a:t>RESEARCH QUESTIONS </a:t>
            </a:r>
            <a:endParaRPr lang="en-US" sz="4400" dirty="0"/>
          </a:p>
        </p:txBody>
      </p:sp>
      <p:sp>
        <p:nvSpPr>
          <p:cNvPr id="3" name="TextBox 2"/>
          <p:cNvSpPr txBox="1"/>
          <p:nvPr/>
        </p:nvSpPr>
        <p:spPr>
          <a:xfrm>
            <a:off x="1408669" y="1989436"/>
            <a:ext cx="9891301" cy="1477328"/>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lumMod val="95000"/>
                  </a:schemeClr>
                </a:solidFill>
              </a:rPr>
              <a:t>Are there trends in the locations of sightings?</a:t>
            </a:r>
            <a:endParaRPr lang="en-US" dirty="0">
              <a:solidFill>
                <a:schemeClr val="tx1">
                  <a:lumMod val="95000"/>
                </a:schemeClr>
              </a:solidFill>
            </a:endParaRPr>
          </a:p>
          <a:p>
            <a:pPr marL="285750" indent="-285750">
              <a:buFont typeface="Arial" panose="020B0604020202020204" pitchFamily="34" charset="0"/>
              <a:buChar char="•"/>
            </a:pPr>
            <a:r>
              <a:rPr lang="en-US" b="1" dirty="0">
                <a:solidFill>
                  <a:schemeClr val="tx1">
                    <a:lumMod val="95000"/>
                  </a:schemeClr>
                </a:solidFill>
              </a:rPr>
              <a:t>If so, do those trends extend to UFO shapes sighted, or length of the encounter?</a:t>
            </a:r>
            <a:endParaRPr lang="en-US" dirty="0">
              <a:solidFill>
                <a:schemeClr val="tx1">
                  <a:lumMod val="95000"/>
                </a:schemeClr>
              </a:solidFill>
            </a:endParaRPr>
          </a:p>
          <a:p>
            <a:pPr marL="285750" indent="-285750">
              <a:buFont typeface="Arial" panose="020B0604020202020204" pitchFamily="34" charset="0"/>
              <a:buChar char="•"/>
            </a:pPr>
            <a:r>
              <a:rPr lang="en-US" b="1" dirty="0">
                <a:solidFill>
                  <a:schemeClr val="tx1">
                    <a:lumMod val="95000"/>
                  </a:schemeClr>
                </a:solidFill>
              </a:rPr>
              <a:t>Is there any significant relationship between sightings and particular times or dates?</a:t>
            </a:r>
            <a:endParaRPr lang="en-US" dirty="0">
              <a:solidFill>
                <a:schemeClr val="tx1">
                  <a:lumMod val="95000"/>
                </a:schemeClr>
              </a:solidFill>
            </a:endParaRPr>
          </a:p>
          <a:p>
            <a:pPr marL="285750" indent="-285750">
              <a:buFont typeface="Arial" panose="020B0604020202020204" pitchFamily="34" charset="0"/>
              <a:buChar char="•"/>
            </a:pPr>
            <a:r>
              <a:rPr lang="en-US" b="1" dirty="0">
                <a:solidFill>
                  <a:schemeClr val="tx1">
                    <a:lumMod val="95000"/>
                  </a:schemeClr>
                </a:solidFill>
              </a:rPr>
              <a:t>Are there any changes in sighting frequency or locations over time?</a:t>
            </a:r>
            <a:endParaRPr lang="en-US" dirty="0">
              <a:solidFill>
                <a:schemeClr val="tx1">
                  <a:lumMod val="95000"/>
                </a:schemeClr>
              </a:solidFill>
            </a:endParaRPr>
          </a:p>
          <a:p>
            <a:pPr marL="285750" indent="-285750">
              <a:buFont typeface="Arial" panose="020B0604020202020204" pitchFamily="34" charset="0"/>
              <a:buChar char="•"/>
            </a:pPr>
            <a:endParaRPr lang="en-US" dirty="0">
              <a:solidFill>
                <a:schemeClr val="tx1">
                  <a:lumMod val="95000"/>
                </a:schemeClr>
              </a:solidFill>
            </a:endParaRPr>
          </a:p>
        </p:txBody>
      </p:sp>
    </p:spTree>
    <p:extLst>
      <p:ext uri="{BB962C8B-B14F-4D97-AF65-F5344CB8AC3E}">
        <p14:creationId xmlns:p14="http://schemas.microsoft.com/office/powerpoint/2010/main" val="1461770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3339" y="1834671"/>
            <a:ext cx="5286472" cy="4237516"/>
          </a:xfrm>
          <a:prstGeom prst="rect">
            <a:avLst/>
          </a:prstGeom>
        </p:spPr>
      </p:pic>
      <p:pic>
        <p:nvPicPr>
          <p:cNvPr id="2" name="Picture 1"/>
          <p:cNvPicPr>
            <a:picLocks noChangeAspect="1"/>
          </p:cNvPicPr>
          <p:nvPr/>
        </p:nvPicPr>
        <p:blipFill>
          <a:blip r:embed="rId5"/>
          <a:stretch>
            <a:fillRect/>
          </a:stretch>
        </p:blipFill>
        <p:spPr>
          <a:xfrm>
            <a:off x="5789811" y="1829184"/>
            <a:ext cx="5950212" cy="4237087"/>
          </a:xfrm>
          <a:prstGeom prst="rect">
            <a:avLst/>
          </a:prstGeom>
        </p:spPr>
      </p:pic>
    </p:spTree>
    <p:extLst>
      <p:ext uri="{BB962C8B-B14F-4D97-AF65-F5344CB8AC3E}">
        <p14:creationId xmlns:p14="http://schemas.microsoft.com/office/powerpoint/2010/main" val="942836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90734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Tree>
    <p:extLst>
      <p:ext uri="{BB962C8B-B14F-4D97-AF65-F5344CB8AC3E}">
        <p14:creationId xmlns:p14="http://schemas.microsoft.com/office/powerpoint/2010/main" val="1792216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21C090"/>
            </a:gs>
            <a:gs pos="74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F3CF990-ACB8-443A-BB74-D36EC8A00B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pic>
        <p:nvPicPr>
          <p:cNvPr id="48" name="Picture 47">
            <a:extLst>
              <a:ext uri="{FF2B5EF4-FFF2-40B4-BE49-F238E27FC236}">
                <a16:creationId xmlns:a16="http://schemas.microsoft.com/office/drawing/2014/main" id="{00B98862-BEE1-44FB-A335-A1B9106B445E}"/>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50" name="Freeform: Shape 49">
            <a:extLst>
              <a:ext uri="{FF2B5EF4-FFF2-40B4-BE49-F238E27FC236}">
                <a16:creationId xmlns:a16="http://schemas.microsoft.com/office/drawing/2014/main" id="{65F94F98-3A57-49AA-838E-91AAF600B6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2" name="Picture 51">
            <a:extLst>
              <a:ext uri="{FF2B5EF4-FFF2-40B4-BE49-F238E27FC236}">
                <a16:creationId xmlns:a16="http://schemas.microsoft.com/office/drawing/2014/main" id="{7185CF21-0594-48C0-9F3E-254D6BCE9D9B}"/>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54" name="Rectangle 53">
            <a:extLst>
              <a:ext uri="{FF2B5EF4-FFF2-40B4-BE49-F238E27FC236}">
                <a16:creationId xmlns:a16="http://schemas.microsoft.com/office/drawing/2014/main" id="{A0B5529D-5CAA-4BF2-B5C9-34705E7661F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Freeform: Shape 55">
            <a:extLst>
              <a:ext uri="{FF2B5EF4-FFF2-40B4-BE49-F238E27FC236}">
                <a16:creationId xmlns:a16="http://schemas.microsoft.com/office/drawing/2014/main" id="{FBD68200-BC03-4015-860B-CD5C30CD76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Oval 57">
            <a:extLst>
              <a:ext uri="{FF2B5EF4-FFF2-40B4-BE49-F238E27FC236}">
                <a16:creationId xmlns:a16="http://schemas.microsoft.com/office/drawing/2014/main" id="{332A6F87-AC28-4AA8-B8A6-AEBC67BD0D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2282700"/>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Tree>
    <p:extLst>
      <p:ext uri="{BB962C8B-B14F-4D97-AF65-F5344CB8AC3E}">
        <p14:creationId xmlns:p14="http://schemas.microsoft.com/office/powerpoint/2010/main" val="3606558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15A3BA9-6D02-4532-AB7C-88A97C6EE2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E38766F-4A4C-4A97-A586-D473DB738966}">
  <ds:schemaRefs>
    <ds:schemaRef ds:uri="http://purl.org/dc/elements/1.1/"/>
    <ds:schemaRef ds:uri="71af3243-3dd4-4a8d-8c0d-dd76da1f02a5"/>
    <ds:schemaRef ds:uri="http://schemas.microsoft.com/office/2006/metadata/properties"/>
    <ds:schemaRef ds:uri="http://schemas.microsoft.com/office/2006/documentManagement/types"/>
    <ds:schemaRef ds:uri="http://www.w3.org/XML/1998/namespace"/>
    <ds:schemaRef ds:uri="http://purl.org/dc/dcmitype/"/>
    <ds:schemaRef ds:uri="http://purl.org/dc/terms/"/>
    <ds:schemaRef ds:uri="http://schemas.microsoft.com/office/infopath/2007/PartnerControls"/>
    <ds:schemaRef ds:uri="http://schemas.openxmlformats.org/package/2006/metadata/core-properties"/>
    <ds:schemaRef ds:uri="16c05727-aa75-4e4a-9b5f-8a80a1165891"/>
  </ds:schemaRefs>
</ds:datastoreItem>
</file>

<file path=customXml/itemProps3.xml><?xml version="1.0" encoding="utf-8"?>
<ds:datastoreItem xmlns:ds="http://schemas.openxmlformats.org/officeDocument/2006/customXml" ds:itemID="{209D4EA3-187B-4130-8E4D-A4F81F96784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Madison design</Template>
  <TotalTime>0</TotalTime>
  <Words>178</Words>
  <Application>Microsoft Office PowerPoint</Application>
  <PresentationFormat>Widescreen</PresentationFormat>
  <Paragraphs>28</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MS Shell Dlg 2</vt:lpstr>
      <vt:lpstr>Wingdings</vt:lpstr>
      <vt:lpstr>Wingdings 3</vt:lpstr>
      <vt:lpstr>Madison</vt:lpstr>
      <vt:lpstr> UFO Sightings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2023-05-16T23:00:05Z</dcterms:created>
  <dcterms:modified xsi:type="dcterms:W3CDTF">2023-05-18T00:50:46Z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